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8" r:id="rId3"/>
    <p:sldId id="299" r:id="rId4"/>
    <p:sldId id="300" r:id="rId5"/>
    <p:sldId id="301" r:id="rId6"/>
    <p:sldId id="311" r:id="rId7"/>
    <p:sldId id="320" r:id="rId8"/>
    <p:sldId id="324" r:id="rId9"/>
    <p:sldId id="257" r:id="rId10"/>
    <p:sldId id="258" r:id="rId11"/>
    <p:sldId id="266" r:id="rId12"/>
    <p:sldId id="267" r:id="rId13"/>
    <p:sldId id="268" r:id="rId14"/>
    <p:sldId id="259" r:id="rId15"/>
    <p:sldId id="260" r:id="rId16"/>
    <p:sldId id="262" r:id="rId17"/>
    <p:sldId id="261" r:id="rId18"/>
    <p:sldId id="263" r:id="rId19"/>
    <p:sldId id="265" r:id="rId20"/>
    <p:sldId id="264" r:id="rId21"/>
    <p:sldId id="269" r:id="rId22"/>
    <p:sldId id="270" r:id="rId23"/>
    <p:sldId id="271" r:id="rId24"/>
    <p:sldId id="273" r:id="rId25"/>
    <p:sldId id="272" r:id="rId26"/>
    <p:sldId id="274" r:id="rId27"/>
    <p:sldId id="276" r:id="rId28"/>
    <p:sldId id="277" r:id="rId29"/>
    <p:sldId id="278" r:id="rId30"/>
    <p:sldId id="279" r:id="rId31"/>
    <p:sldId id="312" r:id="rId32"/>
    <p:sldId id="313" r:id="rId33"/>
    <p:sldId id="314" r:id="rId34"/>
    <p:sldId id="280" r:id="rId35"/>
    <p:sldId id="281" r:id="rId36"/>
    <p:sldId id="282" r:id="rId37"/>
    <p:sldId id="284" r:id="rId38"/>
    <p:sldId id="317" r:id="rId39"/>
    <p:sldId id="287" r:id="rId40"/>
    <p:sldId id="318" r:id="rId41"/>
    <p:sldId id="286" r:id="rId42"/>
    <p:sldId id="283" r:id="rId43"/>
    <p:sldId id="316" r:id="rId44"/>
    <p:sldId id="285" r:id="rId45"/>
    <p:sldId id="288" r:id="rId46"/>
    <p:sldId id="290" r:id="rId47"/>
    <p:sldId id="291" r:id="rId48"/>
    <p:sldId id="292" r:id="rId49"/>
    <p:sldId id="293" r:id="rId50"/>
    <p:sldId id="294" r:id="rId51"/>
    <p:sldId id="289" r:id="rId52"/>
    <p:sldId id="295" r:id="rId53"/>
    <p:sldId id="296" r:id="rId54"/>
    <p:sldId id="302" r:id="rId55"/>
    <p:sldId id="307" r:id="rId56"/>
    <p:sldId id="321" r:id="rId57"/>
    <p:sldId id="306" r:id="rId58"/>
    <p:sldId id="309" r:id="rId59"/>
    <p:sldId id="322" r:id="rId60"/>
    <p:sldId id="304" r:id="rId61"/>
    <p:sldId id="305" r:id="rId62"/>
    <p:sldId id="303" r:id="rId63"/>
    <p:sldId id="308" r:id="rId64"/>
    <p:sldId id="319" r:id="rId65"/>
    <p:sldId id="325" r:id="rId66"/>
    <p:sldId id="326" r:id="rId67"/>
    <p:sldId id="327" r:id="rId68"/>
    <p:sldId id="329" r:id="rId69"/>
    <p:sldId id="328" r:id="rId70"/>
    <p:sldId id="310" r:id="rId71"/>
    <p:sldId id="323" r:id="rId72"/>
    <p:sldId id="330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ABCF72E6-0B38-4F09-8B9A-E5D2CB03BB72}">
          <p14:sldIdLst>
            <p14:sldId id="256"/>
            <p14:sldId id="298"/>
            <p14:sldId id="299"/>
            <p14:sldId id="300"/>
            <p14:sldId id="301"/>
            <p14:sldId id="311"/>
            <p14:sldId id="320"/>
            <p14:sldId id="324"/>
            <p14:sldId id="257"/>
            <p14:sldId id="258"/>
            <p14:sldId id="266"/>
            <p14:sldId id="267"/>
            <p14:sldId id="268"/>
            <p14:sldId id="259"/>
            <p14:sldId id="260"/>
            <p14:sldId id="262"/>
            <p14:sldId id="261"/>
            <p14:sldId id="263"/>
            <p14:sldId id="265"/>
            <p14:sldId id="264"/>
            <p14:sldId id="269"/>
            <p14:sldId id="270"/>
            <p14:sldId id="271"/>
            <p14:sldId id="273"/>
            <p14:sldId id="272"/>
            <p14:sldId id="274"/>
            <p14:sldId id="276"/>
            <p14:sldId id="277"/>
            <p14:sldId id="278"/>
            <p14:sldId id="279"/>
            <p14:sldId id="312"/>
            <p14:sldId id="313"/>
            <p14:sldId id="314"/>
            <p14:sldId id="280"/>
            <p14:sldId id="281"/>
            <p14:sldId id="282"/>
            <p14:sldId id="284"/>
            <p14:sldId id="317"/>
            <p14:sldId id="287"/>
            <p14:sldId id="318"/>
            <p14:sldId id="286"/>
            <p14:sldId id="283"/>
            <p14:sldId id="316"/>
            <p14:sldId id="285"/>
            <p14:sldId id="288"/>
            <p14:sldId id="290"/>
            <p14:sldId id="291"/>
            <p14:sldId id="292"/>
            <p14:sldId id="293"/>
            <p14:sldId id="294"/>
            <p14:sldId id="289"/>
            <p14:sldId id="295"/>
            <p14:sldId id="296"/>
            <p14:sldId id="302"/>
            <p14:sldId id="307"/>
            <p14:sldId id="321"/>
            <p14:sldId id="306"/>
            <p14:sldId id="309"/>
            <p14:sldId id="322"/>
            <p14:sldId id="304"/>
            <p14:sldId id="305"/>
            <p14:sldId id="303"/>
            <p14:sldId id="308"/>
            <p14:sldId id="319"/>
            <p14:sldId id="325"/>
            <p14:sldId id="326"/>
            <p14:sldId id="327"/>
            <p14:sldId id="329"/>
            <p14:sldId id="328"/>
            <p14:sldId id="310"/>
            <p14:sldId id="323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B26F02"/>
    <a:srgbClr val="C28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171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37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613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3305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3640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6923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5021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07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62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74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53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358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257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947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346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606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74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5CB5906-8F65-4E0C-BB12-F43F316F9220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B843F69-C18F-43E5-91D3-2497B3781D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326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slide" Target="slide13.xml"/><Relationship Id="rId5" Type="http://schemas.openxmlformats.org/officeDocument/2006/relationships/image" Target="../media/image27.jp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slide" Target="slide11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8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slide" Target="slide16.xml"/><Relationship Id="rId5" Type="http://schemas.openxmlformats.org/officeDocument/2006/relationships/image" Target="../media/image29.jp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slide" Target="slide1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1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7.mp3"/><Relationship Id="rId7" Type="http://schemas.openxmlformats.org/officeDocument/2006/relationships/image" Target="../media/image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7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slide" Target="slide24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slide" Target="slide28.xml"/><Relationship Id="rId5" Type="http://schemas.openxmlformats.org/officeDocument/2006/relationships/image" Target="../media/image35.png"/><Relationship Id="rId4" Type="http://schemas.openxmlformats.org/officeDocument/2006/relationships/slide" Target="slide29.xml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5" Type="http://schemas.openxmlformats.org/officeDocument/2006/relationships/image" Target="../media/image27.jpg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jp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slide" Target="slide33.xml"/><Relationship Id="rId5" Type="http://schemas.openxmlformats.org/officeDocument/2006/relationships/image" Target="../media/image38.jpg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image" Target="../media/image40.jpg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.png"/><Relationship Id="rId5" Type="http://schemas.openxmlformats.org/officeDocument/2006/relationships/image" Target="../media/image41.jpg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5.png"/><Relationship Id="rId4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5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5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CelkqmkxMs?feature=oembed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5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5.png"/><Relationship Id="rId4" Type="http://schemas.openxmlformats.org/officeDocument/2006/relationships/image" Target="../media/image6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5.png"/><Relationship Id="rId4" Type="http://schemas.openxmlformats.org/officeDocument/2006/relationships/image" Target="../media/image6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5.png"/><Relationship Id="rId4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7.m4a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5.png"/><Relationship Id="rId4" Type="http://schemas.openxmlformats.org/officeDocument/2006/relationships/image" Target="../media/image6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5.png"/><Relationship Id="rId4" Type="http://schemas.openxmlformats.org/officeDocument/2006/relationships/image" Target="../media/image6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5.png"/><Relationship Id="rId4" Type="http://schemas.openxmlformats.org/officeDocument/2006/relationships/image" Target="../media/image6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5.png"/><Relationship Id="rId4" Type="http://schemas.openxmlformats.org/officeDocument/2006/relationships/image" Target="../media/image6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5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5.png"/><Relationship Id="rId5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5.png"/><Relationship Id="rId4" Type="http://schemas.openxmlformats.org/officeDocument/2006/relationships/image" Target="../media/image6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5.png"/><Relationship Id="rId4" Type="http://schemas.openxmlformats.org/officeDocument/2006/relationships/image" Target="../media/image7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5.png"/><Relationship Id="rId4" Type="http://schemas.openxmlformats.org/officeDocument/2006/relationships/image" Target="../media/image7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65.m4a"/><Relationship Id="rId7" Type="http://schemas.openxmlformats.org/officeDocument/2006/relationships/image" Target="../media/image5.png"/><Relationship Id="rId2" Type="http://schemas.microsoft.com/office/2007/relationships/media" Target="../media/media64.mp3"/><Relationship Id="rId1" Type="http://schemas.openxmlformats.org/officeDocument/2006/relationships/audio" Target="NULL" TargetMode="External"/><Relationship Id="rId6" Type="http://schemas.openxmlformats.org/officeDocument/2006/relationships/image" Target="../media/image72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5.m4a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5.png"/><Relationship Id="rId4" Type="http://schemas.openxmlformats.org/officeDocument/2006/relationships/image" Target="../media/image7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5.png"/><Relationship Id="rId4" Type="http://schemas.openxmlformats.org/officeDocument/2006/relationships/image" Target="../media/image7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5.pn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" Target="slide69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g1MMZwgqYs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5.png"/><Relationship Id="rId4" Type="http://schemas.openxmlformats.org/officeDocument/2006/relationships/hyperlink" Target="https://learningapps.org/watch?v=pgavuxge52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1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6F4F0A4D-3AB8-4EFE-A2C0-DE280051C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963">
            <a:off x="750055" y="987785"/>
            <a:ext cx="5308283" cy="499603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BF04714-1773-4DB1-B34B-8054012434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Polska – nasza ojczyzna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5AA03DB-B603-43D2-9BAD-8AB29A2519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Prezentacja Dla najmłodszych</a:t>
            </a:r>
          </a:p>
        </p:txBody>
      </p:sp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DAF7227-E198-41D3-AB74-12A064E55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0792" y="6301542"/>
            <a:ext cx="406400" cy="406400"/>
          </a:xfrm>
          <a:prstGeom prst="rect">
            <a:avLst/>
          </a:prstGeom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E4D41BA-24EF-4471-9DA6-CC2A073E54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6273" y="6301542"/>
            <a:ext cx="406400" cy="4064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47ADB06E-8352-4FBA-92C8-005878430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488" y="1642353"/>
            <a:ext cx="1794827" cy="3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8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3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06B6F6-5276-4846-B664-FE99A760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flaga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11A6D06B-2FA0-473B-84D6-F6182F72004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44" y="1670512"/>
            <a:ext cx="4333916" cy="3343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5F92C90-D2E1-4511-A6AE-7ADF1CE23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905" y="1613671"/>
            <a:ext cx="4864491" cy="679994"/>
          </a:xfrm>
        </p:spPr>
        <p:txBody>
          <a:bodyPr/>
          <a:lstStyle/>
          <a:p>
            <a:r>
              <a:rPr lang="pl-PL" dirty="0"/>
              <a:t>Szlachetny karmazyn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773AC18A-EF3F-4173-B954-B8E98C53D4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1793" y="2293665"/>
            <a:ext cx="5088713" cy="295650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/>
              <a:t>Zastanawiałeś się kiedyś, dlaczego nasza dzisiejsza narodowa flaga jest właśnie biało-czerwona? </a:t>
            </a:r>
          </a:p>
          <a:p>
            <a:pPr marL="0" indent="0">
              <a:buNone/>
            </a:pPr>
            <a:r>
              <a:rPr lang="pl-PL" dirty="0"/>
              <a:t>Mnie od Zastanawiało Czemu nasza flaga nie jest, na przykład, biało-niebieska albo cała czarna – jak flaga piratów? </a:t>
            </a:r>
          </a:p>
          <a:p>
            <a:pPr marL="0" indent="0">
              <a:buNone/>
            </a:pPr>
            <a:r>
              <a:rPr lang="pl-PL" dirty="0"/>
              <a:t>W czasach średniowiecza karmazyn (czyli kolor czerwony) uznawany był za najszlachetniejszy. Symbolizował bogactwo, ponieważ barwnik konieczny do jego wytworzenia był kosztowny. </a:t>
            </a:r>
          </a:p>
        </p:txBody>
      </p:sp>
      <p:pic>
        <p:nvPicPr>
          <p:cNvPr id="10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6FD0308-8BFC-44A4-8D85-A4A28CDCE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01" y="576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1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0DFA5A-B08D-4BFF-B2DA-4364D769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 daj się nabrać!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D7B1040-3B10-4582-9F1C-2AD05AFA8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4400" y="1843940"/>
            <a:ext cx="5431614" cy="679994"/>
          </a:xfrm>
        </p:spPr>
        <p:txBody>
          <a:bodyPr/>
          <a:lstStyle/>
          <a:p>
            <a:r>
              <a:rPr lang="pl-PL" dirty="0"/>
              <a:t>Wskaż flagę niebędącą flagą polski</a:t>
            </a:r>
          </a:p>
        </p:txBody>
      </p:sp>
      <p:pic>
        <p:nvPicPr>
          <p:cNvPr id="8" name="Symbol zastępczy zawartości 7">
            <a:hlinkClick r:id="rId4" action="ppaction://hlinksldjump"/>
            <a:extLst>
              <a:ext uri="{FF2B5EF4-FFF2-40B4-BE49-F238E27FC236}">
                <a16:creationId xmlns:a16="http://schemas.microsoft.com/office/drawing/2014/main" id="{D1BE7547-6AC7-4BB2-A41B-CDC8A5CB365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76" y="2862263"/>
            <a:ext cx="3713385" cy="251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ymbol zastępczy zawartości 7">
            <a:hlinkClick r:id="rId6" action="ppaction://hlinksldjump"/>
            <a:extLst>
              <a:ext uri="{FF2B5EF4-FFF2-40B4-BE49-F238E27FC236}">
                <a16:creationId xmlns:a16="http://schemas.microsoft.com/office/drawing/2014/main" id="{872F6836-B941-4D03-B49D-DAC3671721C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81676" y="2862263"/>
            <a:ext cx="3713385" cy="251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5814D3A-8CDC-4887-8C45-9191F2BA9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100" y="585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961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B54B46AA-2983-409F-8BCC-0D74673D0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 flaga polski – szukaj dalej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EBB176F-646C-4BF5-984F-8DC889296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76" y="2172494"/>
            <a:ext cx="3713385" cy="251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9399EFBB-EF73-41D3-8997-0D26279A45D3}"/>
              </a:ext>
            </a:extLst>
          </p:cNvPr>
          <p:cNvSpPr/>
          <p:nvPr/>
        </p:nvSpPr>
        <p:spPr>
          <a:xfrm>
            <a:off x="9347200" y="5020236"/>
            <a:ext cx="2270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linkClick r:id="rId5" action="ppaction://hlinksldjump"/>
              </a:rPr>
              <a:t>Powrót</a:t>
            </a:r>
            <a:endParaRPr lang="pl-PL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63197B8-F6F3-4AD4-A321-5C298EC3D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1" y="584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F83F9DD4-0816-480F-BB95-F9E19B2E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Masz rację! To nie jest flaga polski – to flaga Indonezji oraz Monako!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55A6C4C-1F1E-4667-8AA7-7CE7D5E29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76115" y="2366963"/>
            <a:ext cx="3713385" cy="251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ymbol zastępczy zawartości 7">
            <a:extLst>
              <a:ext uri="{FF2B5EF4-FFF2-40B4-BE49-F238E27FC236}">
                <a16:creationId xmlns:a16="http://schemas.microsoft.com/office/drawing/2014/main" id="{EBA875FD-9477-4B9A-8FA9-4F5626D84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02501" y="2366963"/>
            <a:ext cx="3327399" cy="251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4BC9089-9EF9-4D8A-827C-B28CA4BFB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5811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34B8F1-344E-4582-AF33-A35E600B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Ciekawostki na temat flagi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F295A5E-6C6E-41F4-8CBB-45566BBFC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Chorągiew królewska z XIV w.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9A2B4D3-4C9A-4A5C-94E6-857F29A057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61" y="2862263"/>
            <a:ext cx="3353016" cy="2513012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91FE059-D996-4BE3-88A3-1761A397D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Od średniowiecza aż do dziś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5FE52DA-5D44-4DC5-A7E9-FC9CD9454AD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Już W czasach średniowiecza, chorągiew królestwa polskiego przedstawiała białego orła na czerwonym tle. Nasze dzisiejsze narodowe barwy nawiązują do tych średniowiecznych chorągwi. </a:t>
            </a:r>
          </a:p>
          <a:p>
            <a:pPr marL="0" indent="0">
              <a:buNone/>
            </a:pPr>
            <a:r>
              <a:rPr lang="pl-PL" dirty="0"/>
              <a:t>P.S. Kiedyś rządy w naszym kraju sprawowali królowie. </a:t>
            </a:r>
          </a:p>
          <a:p>
            <a:endParaRPr lang="pl-PL" dirty="0"/>
          </a:p>
        </p:txBody>
      </p:sp>
      <p:pic>
        <p:nvPicPr>
          <p:cNvPr id="10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2DD75CC-D918-41A8-A5F7-004853695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401" y="5765800"/>
            <a:ext cx="406400" cy="406400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0855C0F-1A51-4614-B00B-630EACAA3E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81" y="576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0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3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96E06D-7E90-4064-A28F-A62F4C2AB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to psikus!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5135E7-F300-419F-B5C4-FCE4D073A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836" y="1672842"/>
            <a:ext cx="4856158" cy="679994"/>
          </a:xfrm>
        </p:spPr>
        <p:txBody>
          <a:bodyPr/>
          <a:lstStyle/>
          <a:p>
            <a:r>
              <a:rPr lang="pl-PL" dirty="0"/>
              <a:t>Która flaga wisi prawidłowo?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5B4BA85-DFA6-41BA-98A9-3DCE9811FC3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2117" y="416416"/>
            <a:ext cx="5088713" cy="25128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/>
              <a:t>Przy niektórych instytucjach flaga polski wieszana jest w pionie. Wtedy należy pamiętać, że biały kolor powinien znajdować się po lewej stronie, czyli przy maszcie. </a:t>
            </a:r>
          </a:p>
          <a:p>
            <a:pPr marL="0" indent="0">
              <a:buNone/>
            </a:pPr>
            <a:r>
              <a:rPr lang="pl-PL" dirty="0"/>
              <a:t>Nawet dorosłym zdarza się o tym zapomnieć! Dawno nie chodzili do przedszkola. </a:t>
            </a:r>
          </a:p>
          <a:p>
            <a:pPr marL="0" indent="0">
              <a:buNone/>
            </a:pPr>
            <a:r>
              <a:rPr lang="pl-PL" dirty="0"/>
              <a:t>Wybierz flagę zawieszoną w prawidłowy sposób. </a:t>
            </a:r>
          </a:p>
          <a:p>
            <a:endParaRPr lang="pl-PL" dirty="0"/>
          </a:p>
        </p:txBody>
      </p:sp>
      <p:pic>
        <p:nvPicPr>
          <p:cNvPr id="8" name="Obraz 7">
            <a:hlinkClick r:id="rId4" action="ppaction://hlinksldjump"/>
            <a:extLst>
              <a:ext uri="{FF2B5EF4-FFF2-40B4-BE49-F238E27FC236}">
                <a16:creationId xmlns:a16="http://schemas.microsoft.com/office/drawing/2014/main" id="{0D0BF10B-7270-429D-9D15-8FADE48F0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17" y="3145270"/>
            <a:ext cx="4098944" cy="2737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az 9">
            <a:hlinkClick r:id="rId6" action="ppaction://hlinksldjump"/>
            <a:extLst>
              <a:ext uri="{FF2B5EF4-FFF2-40B4-BE49-F238E27FC236}">
                <a16:creationId xmlns:a16="http://schemas.microsoft.com/office/drawing/2014/main" id="{5DA2F655-CF49-4FA6-AC42-692B98C690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r="38750" b="19283"/>
          <a:stretch/>
        </p:blipFill>
        <p:spPr>
          <a:xfrm flipH="1">
            <a:off x="1059261" y="2566192"/>
            <a:ext cx="2964098" cy="3302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C5E06FC-A36E-40DF-A604-297D3FCE9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862" y="5803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3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F04714-1773-4DB1-B34B-8054012434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Spróbuj jeszcze raz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5AA03DB-B603-43D2-9BAD-8AB29A2519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Flaga polski zawieszona pionowo, powinna być umieszczona białym  kolorem od strony masztu</a:t>
            </a:r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93C5139-92AC-4C48-B26B-2F094BD0A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300" y="6197600"/>
            <a:ext cx="406400" cy="406400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BFDD41B-10D1-4681-9A00-8799171748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45" y="6182360"/>
            <a:ext cx="406400" cy="4064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2996E656-13BA-49E7-95B9-B2F0954E07F2}"/>
              </a:ext>
            </a:extLst>
          </p:cNvPr>
          <p:cNvSpPr/>
          <p:nvPr/>
        </p:nvSpPr>
        <p:spPr>
          <a:xfrm>
            <a:off x="8808043" y="4938375"/>
            <a:ext cx="2175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 action="ppaction://hlinksldjump"/>
              </a:rPr>
              <a:t>powrót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024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F04714-1773-4DB1-B34B-8054012434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Brawo!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5AA03DB-B603-43D2-9BAD-8AB29A2519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Flaga polski zawieszona pionowo, zamieszczona jest białym kolorem od strony masztu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2214118-D2A2-4673-86D5-1EA04C2B1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098">
            <a:off x="546022" y="184501"/>
            <a:ext cx="4926264" cy="3290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048E4F4-9EF0-4592-84CE-B1BBD51A1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450" y="617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EE8FE25-301D-4977-85BB-65A3CBC7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89000"/>
            <a:ext cx="6345302" cy="765952"/>
          </a:xfrm>
        </p:spPr>
        <p:txBody>
          <a:bodyPr/>
          <a:lstStyle/>
          <a:p>
            <a:r>
              <a:rPr lang="pl-PL" dirty="0"/>
              <a:t>To godło polski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7DF7B459-6BEC-4E28-9039-25AE39E11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943100"/>
            <a:ext cx="6345301" cy="3128433"/>
          </a:xfrm>
        </p:spPr>
        <p:txBody>
          <a:bodyPr/>
          <a:lstStyle/>
          <a:p>
            <a:r>
              <a:rPr lang="pl-PL" dirty="0"/>
              <a:t>Przedstawia białego orła w koronie na czerwonym tle, zwróconego w prawą stronę. </a:t>
            </a:r>
          </a:p>
          <a:p>
            <a:r>
              <a:rPr lang="pl-PL" dirty="0"/>
              <a:t>Wiesz na pewno, że orły – jak to ptaki – nie zwykły nosić korony. </a:t>
            </a:r>
          </a:p>
          <a:p>
            <a:r>
              <a:rPr lang="pl-PL" dirty="0"/>
              <a:t>Być może nie wiesz, że orzeł to średniowieczny symbol władzy i siły – z tego powodu był częstym atrybutem władców.</a:t>
            </a:r>
          </a:p>
          <a:p>
            <a:endParaRPr lang="pl-PL" dirty="0"/>
          </a:p>
        </p:txBody>
      </p:sp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id="{D528E96B-5CED-4875-8747-1203DF41B8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r="14523"/>
          <a:stretch>
            <a:fillRect/>
          </a:stretch>
        </p:blipFill>
        <p:spPr>
          <a:xfrm>
            <a:off x="7608888" y="173038"/>
            <a:ext cx="3598862" cy="507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D640E3C-C917-45C9-AD6D-774A95F89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5778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4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0FF015C-2EFE-48A6-94EA-C9687DAB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Legenda o </a:t>
            </a:r>
            <a:r>
              <a:rPr lang="pl-PL" dirty="0" err="1"/>
              <a:t>lechu</a:t>
            </a:r>
            <a:r>
              <a:rPr lang="pl-PL" dirty="0"/>
              <a:t>, </a:t>
            </a:r>
            <a:r>
              <a:rPr lang="pl-PL" dirty="0" err="1"/>
              <a:t>czechu</a:t>
            </a:r>
            <a:r>
              <a:rPr lang="pl-PL" dirty="0"/>
              <a:t> i rusie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38358F6-8BCA-4D3F-8E40-7595DF763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07019"/>
            <a:ext cx="7950200" cy="446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227AF3F-F581-483E-9DC9-D1F330763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1" y="576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CABCA4-8D6D-4E66-90BC-B95A31950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355601"/>
            <a:ext cx="10396882" cy="368300"/>
          </a:xfrm>
        </p:spPr>
        <p:txBody>
          <a:bodyPr>
            <a:normAutofit fontScale="90000"/>
          </a:bodyPr>
          <a:lstStyle/>
          <a:p>
            <a:r>
              <a:rPr lang="pl-PL" sz="4000" dirty="0"/>
              <a:t>Polska  w centrum Europy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E546DEC-A21C-4807-929A-C21A0F1D956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17" y="1024230"/>
            <a:ext cx="5213566" cy="4377740"/>
          </a:xfrm>
        </p:spPr>
      </p:pic>
      <p:sp>
        <p:nvSpPr>
          <p:cNvPr id="6" name="Strzałka: w dół 5">
            <a:extLst>
              <a:ext uri="{FF2B5EF4-FFF2-40B4-BE49-F238E27FC236}">
                <a16:creationId xmlns:a16="http://schemas.microsoft.com/office/drawing/2014/main" id="{AC31C4A4-4AB4-4833-AF29-55A4DECEDC85}"/>
              </a:ext>
            </a:extLst>
          </p:cNvPr>
          <p:cNvSpPr/>
          <p:nvPr/>
        </p:nvSpPr>
        <p:spPr>
          <a:xfrm>
            <a:off x="6096000" y="2451100"/>
            <a:ext cx="355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B846DEB-870A-4552-88EE-F73850C36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1" y="5740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43"/>
                            </p:stCondLst>
                            <p:childTnLst>
                              <p:par>
                                <p:cTn id="8" presetID="2" presetClass="entr" presetSubtype="3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EE8FE25-301D-4977-85BB-65A3CBC70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Orzeł bielik</a:t>
            </a:r>
          </a:p>
        </p:txBody>
      </p:sp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id="{D528E96B-5CED-4875-8747-1203DF41B87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929" y="685800"/>
            <a:ext cx="6088616" cy="406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7DF7B459-6BEC-4E28-9039-25AE39E11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Przyjmuje się, że to właśnie on znajduje się w godle polski</a:t>
            </a:r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3F7DDD7-8BBF-49DB-9113-E876F37EF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142" y="579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7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67ED23-2935-403B-B24E-3EE47C8B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Hymn narodowy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0167F1C-664E-4810-BDA5-C27DCB56968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72" y="685800"/>
            <a:ext cx="3316069" cy="468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4DD8C3F-A756-4956-8305-4EB62AA4B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O czym tak naprawdę opowiada mazurek dąbrowskiego?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F8E9EDC-90CB-4641-8617-991F1E714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700" y="5842000"/>
            <a:ext cx="406400" cy="406400"/>
          </a:xfrm>
          <a:prstGeom prst="rect">
            <a:avLst/>
          </a:prstGeom>
        </p:spPr>
      </p:pic>
      <p:pic>
        <p:nvPicPr>
          <p:cNvPr id="8" name="Hymn Polski - Mazurek Dąbrowskiego">
            <a:hlinkClick r:id="" action="ppaction://media"/>
            <a:extLst>
              <a:ext uri="{FF2B5EF4-FFF2-40B4-BE49-F238E27FC236}">
                <a16:creationId xmlns:a16="http://schemas.microsoft.com/office/drawing/2014/main" id="{B79BFBC6-EA85-4DDE-A23A-33A7E8B770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200" y="3429000"/>
            <a:ext cx="23114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8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4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3571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4B7E59-9518-4D4B-8B1B-4759727F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43" y="558800"/>
            <a:ext cx="4068857" cy="3505200"/>
          </a:xfrm>
        </p:spPr>
        <p:txBody>
          <a:bodyPr>
            <a:normAutofit/>
          </a:bodyPr>
          <a:lstStyle/>
          <a:p>
            <a:r>
              <a:rPr lang="pl-PL" sz="4400" dirty="0"/>
              <a:t>Jeszcze polska nie zginęła, </a:t>
            </a:r>
            <a:br>
              <a:rPr lang="pl-PL" sz="4400" dirty="0"/>
            </a:br>
            <a:r>
              <a:rPr lang="pl-PL" sz="4400" dirty="0"/>
              <a:t>kiedy my żyjemy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811FE07-02EE-4F26-A690-F343683CD2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39" y="685800"/>
            <a:ext cx="4782335" cy="468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4D02A07-37D4-4B14-9AE3-01EDDA4E1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242" y="5803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wiazda: 5 punktów 4">
            <a:hlinkClick r:id="rId4" action="ppaction://hlinksldjump"/>
            <a:extLst>
              <a:ext uri="{FF2B5EF4-FFF2-40B4-BE49-F238E27FC236}">
                <a16:creationId xmlns:a16="http://schemas.microsoft.com/office/drawing/2014/main" id="{68DDF8C2-1177-4C26-AB7F-0D83241AF08D}"/>
              </a:ext>
            </a:extLst>
          </p:cNvPr>
          <p:cNvSpPr/>
          <p:nvPr/>
        </p:nvSpPr>
        <p:spPr>
          <a:xfrm>
            <a:off x="1384300" y="1104900"/>
            <a:ext cx="3416300" cy="341630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600" dirty="0"/>
              <a:t>KIEDY</a:t>
            </a:r>
          </a:p>
        </p:txBody>
      </p:sp>
      <p:sp>
        <p:nvSpPr>
          <p:cNvPr id="6" name="Gwiazda: 5 punktów 5">
            <a:hlinkClick r:id="rId5" action="ppaction://hlinksldjump"/>
            <a:extLst>
              <a:ext uri="{FF2B5EF4-FFF2-40B4-BE49-F238E27FC236}">
                <a16:creationId xmlns:a16="http://schemas.microsoft.com/office/drawing/2014/main" id="{223FBA9F-9122-4BF2-8D0E-8F2FDD9EEA6B}"/>
              </a:ext>
            </a:extLst>
          </p:cNvPr>
          <p:cNvSpPr/>
          <p:nvPr/>
        </p:nvSpPr>
        <p:spPr>
          <a:xfrm>
            <a:off x="6915150" y="1104900"/>
            <a:ext cx="3416300" cy="3416300"/>
          </a:xfrm>
          <a:prstGeom prst="star5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 dirty="0"/>
              <a:t>PÓKI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4F704CAA-CBC8-4C14-9F8C-6CE7AEBFE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482601"/>
            <a:ext cx="10396882" cy="419100"/>
          </a:xfrm>
        </p:spPr>
        <p:txBody>
          <a:bodyPr>
            <a:normAutofit fontScale="90000"/>
          </a:bodyPr>
          <a:lstStyle/>
          <a:p>
            <a:r>
              <a:rPr lang="pl-PL" dirty="0"/>
              <a:t>Jak to było?...</a:t>
            </a:r>
          </a:p>
        </p:txBody>
      </p:sp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761F986-F9A7-47C2-B685-FF0138F23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101" y="5803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9B92A21-D4B9-4BE0-8D30-185C36F33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Ups</a:t>
            </a:r>
            <a:r>
              <a:rPr lang="pl-PL" dirty="0"/>
              <a:t>! Dałeś się nabrać!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2C10037F-4644-499D-AD29-4537A889CB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Spróbuj jeszcze raz</a:t>
            </a:r>
            <a:endParaRPr lang="pl-PL" dirty="0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A85E2C81-4D50-43A2-B7AB-9B9EBD57B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100" y="6045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7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E2155E9-FB8D-4508-ACC6-A9341EF410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Dobra odpowiedź! </a:t>
            </a: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BCFAE469-9F83-49DD-9589-5D37F8CF56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Idziemy dalej!</a:t>
            </a:r>
          </a:p>
        </p:txBody>
      </p:sp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B6735FF-87FE-4754-9145-E87E7F076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591" y="6083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6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BC2033-BF84-42A1-B981-78ED6086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Marsz, marsz, dąbrowski!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9166AA4-7402-4F0E-991B-9446EF2507F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1" y="1972093"/>
            <a:ext cx="2322958" cy="2913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FFCB388-ADE7-48A3-992C-C39E15755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2213065"/>
            <a:ext cx="3930650" cy="2672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66C33A-B171-4F91-BA82-A93E75EC3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49" y="1739786"/>
            <a:ext cx="3280450" cy="328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CCEF913-4468-4EC3-87C3-E387AC31C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601" y="5727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3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Rot by="120000"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" fill="hold">
                                          <p:stCondLst>
                                            <p:cond delay="11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" fill="hold">
                                          <p:stCondLst>
                                            <p:cond delay="20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4825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BC2033-BF84-42A1-B981-78ED6086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Mazurek dąbrowskiego</a:t>
            </a:r>
          </a:p>
        </p:txBody>
      </p:sp>
      <p:pic>
        <p:nvPicPr>
          <p:cNvPr id="5" name="Symbol zastępczy zawartości 4">
            <a:hlinkClick r:id="rId4" action="ppaction://hlinksldjump"/>
            <a:extLst>
              <a:ext uri="{FF2B5EF4-FFF2-40B4-BE49-F238E27FC236}">
                <a16:creationId xmlns:a16="http://schemas.microsoft.com/office/drawing/2014/main" id="{B9166AA4-7402-4F0E-991B-9446EF2507F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49" y="2106422"/>
            <a:ext cx="2322958" cy="2913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hlinkClick r:id="rId6" action="ppaction://hlinksldjump"/>
            <a:extLst>
              <a:ext uri="{FF2B5EF4-FFF2-40B4-BE49-F238E27FC236}">
                <a16:creationId xmlns:a16="http://schemas.microsoft.com/office/drawing/2014/main" id="{8FFCB388-ADE7-48A3-992C-C39E15755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2347394"/>
            <a:ext cx="3930650" cy="2672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hlinkClick r:id="rId6" action="ppaction://hlinksldjump"/>
            <a:extLst>
              <a:ext uri="{FF2B5EF4-FFF2-40B4-BE49-F238E27FC236}">
                <a16:creationId xmlns:a16="http://schemas.microsoft.com/office/drawing/2014/main" id="{D066C33A-B171-4F91-BA82-A93E75EC38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50" y="1739786"/>
            <a:ext cx="3280450" cy="328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C3180D3-0F9C-4C14-BE10-4F2D97AD6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5100" y="5803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3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845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9B92A21-D4B9-4BE0-8D30-185C36F33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Ups</a:t>
            </a:r>
            <a:r>
              <a:rPr lang="pl-PL" dirty="0"/>
              <a:t>! Dałeś się nabrać!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2C10037F-4644-499D-AD29-4537A889CB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Spróbuj jeszcze raz</a:t>
            </a:r>
            <a:endParaRPr lang="pl-PL" dirty="0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A85E2C81-4D50-43A2-B7AB-9B9EBD57B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100" y="6045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E2155E9-FB8D-4508-ACC6-A9341EF410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Dobra odpowiedź! </a:t>
            </a: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BCFAE469-9F83-49DD-9589-5D37F8CF56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Idziemy dalej!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A5073D82-D2FC-4A9E-8EE2-C9AD4FCE7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391" y="6045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A247E5-662D-4081-934C-182C0885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to nasi sąsiedzi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43DA195-540C-4ABA-844E-D48244E6BA8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85" y="1837765"/>
            <a:ext cx="5997045" cy="3442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8F2F1B00-A2A5-4632-8D5F-F271733BB74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 rot="672407">
            <a:off x="6418262" y="899833"/>
            <a:ext cx="5087937" cy="6699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Spróbuj policzyć z iloma krajami graniczymy. </a:t>
            </a:r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5C82501-93A6-400D-90B5-269B1E0B0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1" y="579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1240B6C-5C12-4FFD-8ABC-15938778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Ojej! Pomóż usunąć symbole z błędem</a:t>
            </a:r>
          </a:p>
        </p:txBody>
      </p:sp>
      <p:pic>
        <p:nvPicPr>
          <p:cNvPr id="5" name="Symbol zastępczy obrazu 15">
            <a:extLst>
              <a:ext uri="{FF2B5EF4-FFF2-40B4-BE49-F238E27FC236}">
                <a16:creationId xmlns:a16="http://schemas.microsoft.com/office/drawing/2014/main" id="{AB0582A9-0C0F-4C00-ABE9-3C934E081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r="14523"/>
          <a:stretch>
            <a:fillRect/>
          </a:stretch>
        </p:blipFill>
        <p:spPr>
          <a:xfrm>
            <a:off x="685801" y="2141408"/>
            <a:ext cx="1827212" cy="257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ymbol zastępczy obrazu 15">
            <a:extLst>
              <a:ext uri="{FF2B5EF4-FFF2-40B4-BE49-F238E27FC236}">
                <a16:creationId xmlns:a16="http://schemas.microsoft.com/office/drawing/2014/main" id="{050CBA98-0B12-46B5-AE92-453D592A1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r="14523"/>
          <a:stretch>
            <a:fillRect/>
          </a:stretch>
        </p:blipFill>
        <p:spPr>
          <a:xfrm flipH="1">
            <a:off x="3035300" y="2141408"/>
            <a:ext cx="1827212" cy="257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54EB688B-533A-453A-AA06-67EE510AE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84799" y="2468562"/>
            <a:ext cx="2336801" cy="1581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EA07D9E-0077-4B0C-B750-9F6D1679A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99" y="2493962"/>
            <a:ext cx="2336801" cy="1581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50A6573-5DF1-41D2-A841-6644A4484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5880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360"/>
                            </p:stCondLst>
                            <p:childTnLst>
                              <p:par>
                                <p:cTn id="8" presetID="2" presetClass="exit" presetSubtype="1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360"/>
                            </p:stCondLst>
                            <p:childTnLst>
                              <p:par>
                                <p:cTn id="13" presetID="2" presetClass="exit" presetSubtype="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AB6B8BD6-DC90-42F5-B97A-71C5F07B4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Czas na zagadkę! Czy poznajesz stolicę polski?</a:t>
            </a:r>
          </a:p>
        </p:txBody>
      </p:sp>
      <p:pic>
        <p:nvPicPr>
          <p:cNvPr id="7" name="Obraz 6">
            <a:hlinkClick r:id="rId4" action="ppaction://hlinksldjump"/>
            <a:extLst>
              <a:ext uri="{FF2B5EF4-FFF2-40B4-BE49-F238E27FC236}">
                <a16:creationId xmlns:a16="http://schemas.microsoft.com/office/drawing/2014/main" id="{ECE4B8D4-7727-495F-ACC7-D0E179593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44" y="2164079"/>
            <a:ext cx="4600956" cy="3072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hlinkClick r:id="rId6" action="ppaction://hlinksldjump"/>
            <a:extLst>
              <a:ext uri="{FF2B5EF4-FFF2-40B4-BE49-F238E27FC236}">
                <a16:creationId xmlns:a16="http://schemas.microsoft.com/office/drawing/2014/main" id="{0C78A145-81D2-46C0-9A89-7A7DF0C951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36" y="2288393"/>
            <a:ext cx="4856610" cy="273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76EAF2B-7B9F-4521-9C81-A879DAD93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401" y="576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4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40B748-9627-4DEF-9480-BD8B30AD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Tak, to warszawa – stolica polski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3E5CEB5-7AD3-4E50-9316-6205118AE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" y="1944778"/>
            <a:ext cx="4921497" cy="3286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6DCDC22-F518-43B4-B30A-C0FE7812C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52" y="1837765"/>
            <a:ext cx="5250180" cy="350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CE19282-D554-4F4E-B1A2-33B209B04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560" y="5836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4D7D3-EA7D-48C9-A305-EF5607D9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to Wrocław – miasto krasnali!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CCFA46E-89C4-47F2-ADFD-FF3BC0C45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063078"/>
            <a:ext cx="4856610" cy="273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FE1F209-31FA-42BD-B846-9349D51E6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788170"/>
            <a:ext cx="4445000" cy="3281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AF825BB-5211-4F67-88CC-5A878A821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1" y="5857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93733D9-5237-44EC-AE34-D046AE813B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polska</a:t>
            </a: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4A0E07E2-BBD3-4C86-9A75-E1DEB6F054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To naprawdę piękny kraj</a:t>
            </a:r>
          </a:p>
        </p:txBody>
      </p:sp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6B1D632-BE05-4263-8AEF-F9960588F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6261100"/>
            <a:ext cx="406400" cy="4064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F48D8493-1ED6-4DA3-AF06-B2E99B35C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688" y="758433"/>
            <a:ext cx="1794827" cy="3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6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DAD486-4184-4B28-9312-0E70F73B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482600"/>
            <a:ext cx="3822699" cy="1151965"/>
          </a:xfrm>
        </p:spPr>
        <p:txBody>
          <a:bodyPr/>
          <a:lstStyle/>
          <a:p>
            <a:r>
              <a:rPr lang="pl-PL" dirty="0"/>
              <a:t>Mapa polski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5AC1C3B-4D6B-4464-992A-BE13DA660A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9098"/>
            <a:ext cx="5181599" cy="504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zawartości 5">
            <a:extLst>
              <a:ext uri="{FF2B5EF4-FFF2-40B4-BE49-F238E27FC236}">
                <a16:creationId xmlns:a16="http://schemas.microsoft.com/office/drawing/2014/main" id="{8CE825CE-D488-442A-A513-01F364A50202}"/>
              </a:ext>
            </a:extLst>
          </p:cNvPr>
          <p:cNvSpPr txBox="1">
            <a:spLocks/>
          </p:cNvSpPr>
          <p:nvPr/>
        </p:nvSpPr>
        <p:spPr>
          <a:xfrm>
            <a:off x="292101" y="1896532"/>
            <a:ext cx="5088713" cy="309456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400" dirty="0"/>
              <a:t>Kolory mają znaczenie!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2400" dirty="0">
                <a:solidFill>
                  <a:srgbClr val="00B0F0"/>
                </a:solidFill>
              </a:rPr>
              <a:t>Niebieski: </a:t>
            </a:r>
            <a:r>
              <a:rPr lang="pl-PL" sz="2400" dirty="0"/>
              <a:t>Morze bałtyckie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2400" dirty="0">
                <a:solidFill>
                  <a:schemeClr val="accent3">
                    <a:lumMod val="75000"/>
                  </a:schemeClr>
                </a:solidFill>
              </a:rPr>
              <a:t>Zielony: </a:t>
            </a:r>
            <a:r>
              <a:rPr lang="pl-PL" sz="2400" dirty="0"/>
              <a:t>Równiny, niziny, depresje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2400" dirty="0"/>
              <a:t> </a:t>
            </a:r>
            <a:r>
              <a:rPr lang="pl-PL" sz="2400" dirty="0">
                <a:solidFill>
                  <a:srgbClr val="FFC000"/>
                </a:solidFill>
              </a:rPr>
              <a:t>Żółty: </a:t>
            </a:r>
            <a:r>
              <a:rPr lang="pl-PL" sz="2400" dirty="0"/>
              <a:t>wyżyny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2400" dirty="0">
                <a:solidFill>
                  <a:srgbClr val="B26F02"/>
                </a:solidFill>
              </a:rPr>
              <a:t>Ciemnopomarańczowy, </a:t>
            </a:r>
            <a:r>
              <a:rPr lang="pl-PL" sz="2400" dirty="0">
                <a:solidFill>
                  <a:srgbClr val="990000"/>
                </a:solidFill>
              </a:rPr>
              <a:t>Brązowy: </a:t>
            </a:r>
            <a:r>
              <a:rPr lang="pl-PL" sz="2400" dirty="0"/>
              <a:t>góry</a:t>
            </a:r>
          </a:p>
          <a:p>
            <a:endParaRPr lang="pl-PL" dirty="0"/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BF5F1D8-1281-4005-B37A-C0C8B4C386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41.54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" y="5684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7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806148-F10D-4DA1-AD08-35C9404D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Tak wygląda nasze polskie morze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861D66E-B826-4824-AFA8-28FE346FACB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9" y="1837765"/>
            <a:ext cx="5040095" cy="3529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60D5277-BBD5-4B51-8A01-25C9F25B8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33" y="1837765"/>
            <a:ext cx="5298452" cy="3529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9A65FA7-8EE1-41B2-A2E2-FE2C94BAA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1" y="5847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3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806148-F10D-4DA1-AD08-35C9404D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Tak wyglądają niziny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95C8F0B-16E8-4C0F-85E3-64FB08D942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42" y="1755844"/>
            <a:ext cx="9372600" cy="3667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AF4619D-CBB8-4FF1-9549-C6E22012F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040" y="5816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92AFC4D-15F8-4F87-A467-5C6895C3DEB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21235"/>
            <a:ext cx="6964483" cy="4448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05D82AB-1ABD-4556-9BBF-E426DD24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165100"/>
          </a:xfrm>
        </p:spPr>
        <p:txBody>
          <a:bodyPr>
            <a:normAutofit fontScale="90000"/>
          </a:bodyPr>
          <a:lstStyle/>
          <a:p>
            <a:r>
              <a:rPr lang="pl-PL" dirty="0"/>
              <a:t>Piękne doliny</a:t>
            </a:r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96E4F04-12F5-4BF8-B539-F6C6ECEC0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1" y="57657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525E6A-33B3-410E-AA8C-4E3A9D9FA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pojezierza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4C17B1D-B7F0-4184-8FF6-5AAF92C2D2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1837765"/>
            <a:ext cx="5099410" cy="338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9764E13-E4DA-4F16-BAFB-94309CA74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37765"/>
            <a:ext cx="4681883" cy="338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698F222-BA38-4601-8B58-EEFFBDE50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1" y="5826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9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D5EBA-ECA8-4ADB-80CC-73F75A624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Nasi sąsiedzi i ich flagi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451D799-E3E6-4426-B6BC-005834359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59" y="3704102"/>
            <a:ext cx="3028950" cy="15144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7D16BC7-9AE2-4108-84A0-719471327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54" y="1680602"/>
            <a:ext cx="2619375" cy="17430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5D992C0-2B4F-4F06-B804-ADE363714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32665"/>
            <a:ext cx="2762250" cy="165735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FC7392A-98AD-4A3A-9F19-F9C71ABB5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39" y="1766327"/>
            <a:ext cx="2762250" cy="165735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AB3F97A-C8C1-40B6-8128-B1E60F0EEB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41" y="3589803"/>
            <a:ext cx="2619375" cy="174307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EC37E8F-1E21-48DA-BE44-EDD62185CC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94" y="1680601"/>
            <a:ext cx="2619375" cy="174307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6034553-2923-4EBB-B027-38B77DC07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9" y="3677677"/>
            <a:ext cx="2619375" cy="1743075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F5EB4A4-BB9A-4FF9-B24E-DF3293C05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6889" y="584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F26EC1-258E-44D7-A54E-09EA69A2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45719"/>
          </a:xfrm>
        </p:spPr>
        <p:txBody>
          <a:bodyPr>
            <a:normAutofit fontScale="90000"/>
          </a:bodyPr>
          <a:lstStyle/>
          <a:p>
            <a:r>
              <a:rPr lang="pl-PL" dirty="0"/>
              <a:t>A to Wisła – najdłuższa polska rzeka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4B91C09-34AE-4D7B-AA4C-4E0FDBFC28D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1164712"/>
            <a:ext cx="4546599" cy="3678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5CF6E3B-F429-4AEB-A411-7ECB8347C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14" y="1270000"/>
            <a:ext cx="5359400" cy="3572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8845FEE-9FE3-4C3F-AC2A-5E4D3576D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040" y="586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0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F3A060-1225-4737-A989-37213217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wyżyny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F3F80E-57F2-4AEF-A343-D1E9AF15F64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1" y="1837765"/>
            <a:ext cx="5215793" cy="3355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201C90-DCB0-484B-960C-1DAF58F5D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7765"/>
            <a:ext cx="5215793" cy="3390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B3A0809-ED91-4947-8F02-D73793469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1" y="5847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806148-F10D-4DA1-AD08-35C9404D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 nasze polskie góry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4F88C3C-EBD4-40A6-B66C-82B8FC5AAB8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9" y="1773237"/>
            <a:ext cx="5475431" cy="3376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48FC595-C4E0-4C55-BC91-3BEAB9FB1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2" y="1773237"/>
            <a:ext cx="5080000" cy="3311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61DC87F-D078-4C59-A4F1-4337C39EC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069" y="5938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1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C0D832-DC34-4268-A5F7-8D0FC9C4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Wyjątkowe miejsca!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80D43DC-9862-4497-8622-06B3F64C9AC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251075"/>
            <a:ext cx="3141133" cy="2355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C43FBF-E5E5-4564-93AB-E34F7D2FF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07" y="2240492"/>
            <a:ext cx="3549650" cy="2366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A46066F-62C0-4C5D-B7F4-FFDDBBC86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04" y="1837765"/>
            <a:ext cx="2436232" cy="325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trzałka: w górę 2">
            <a:hlinkClick r:id="rId7" action="ppaction://hlinksldjump"/>
            <a:extLst>
              <a:ext uri="{FF2B5EF4-FFF2-40B4-BE49-F238E27FC236}">
                <a16:creationId xmlns:a16="http://schemas.microsoft.com/office/drawing/2014/main" id="{2C5187EB-1B71-44CF-8FA0-C382DC1635DC}"/>
              </a:ext>
            </a:extLst>
          </p:cNvPr>
          <p:cNvSpPr/>
          <p:nvPr/>
        </p:nvSpPr>
        <p:spPr>
          <a:xfrm rot="5400000">
            <a:off x="10346766" y="80308"/>
            <a:ext cx="889000" cy="11519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3C2973E-F076-497D-B13E-8803DE389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401" y="576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8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animRot by="120000">
                                      <p:cBhvr>
                                        <p:cTn id="2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 online 3" title="Odkryj Polskￄﾙ / Explore Poland">
            <a:hlinkClick r:id="" action="ppaction://media"/>
            <a:extLst>
              <a:ext uri="{FF2B5EF4-FFF2-40B4-BE49-F238E27FC236}">
                <a16:creationId xmlns:a16="http://schemas.microsoft.com/office/drawing/2014/main" id="{53330716-9E24-4EC0-96C7-68A4BD17BC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97000" y="410369"/>
            <a:ext cx="8724900" cy="490775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7775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476A04-92D3-452B-BAE1-CA1C733965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polska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CA79A47-6460-4B7B-81DF-2ACB9799F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To niesamowite zwierzęta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CDADC9D-57CC-4B65-A37F-34FF09FF9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520" y="6172200"/>
            <a:ext cx="406400" cy="4064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1A5BC63C-6B1E-4EA1-A33D-F9743FA41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520" y="626353"/>
            <a:ext cx="1794827" cy="3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5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34964F0C-4FF4-40C4-830A-A4FEFA4F5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Niedźwiedź brunatny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6209F2FD-94A7-44F5-8DC9-DFF6AF6723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98" y="2063396"/>
            <a:ext cx="4944090" cy="307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5D52804-8891-4982-9982-31B0462B1C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3969" y="2063396"/>
            <a:ext cx="5088713" cy="33111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To niedźwiedź, którego być może widziałeś w zoo. </a:t>
            </a:r>
          </a:p>
          <a:p>
            <a:pPr marL="0" indent="0" algn="ctr">
              <a:buNone/>
            </a:pPr>
            <a:r>
              <a:rPr lang="pl-PL" dirty="0"/>
              <a:t>Misie żyjące na wolności w Polsce zamieszkują najliczniej w Bieszczadach (w górach) . Jest ich około 100.</a:t>
            </a:r>
          </a:p>
          <a:p>
            <a:pPr marL="0" indent="0" algn="ctr">
              <a:buNone/>
            </a:pPr>
            <a:r>
              <a:rPr lang="pl-PL" dirty="0"/>
              <a:t>I choć właśnie nazwałam niedźwiedzia misiem, to jeden z najniebezpieczniejszych drapieżników żyjących w naszym kraju. 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0197F93-E864-431B-A220-EC9BB6DA6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98" y="5897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1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6D2183-F360-45EA-A26E-A331A62C2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ryś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D19A663-7EA9-42FF-BBD1-5B9AD6BD76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2" y="1773405"/>
            <a:ext cx="5088712" cy="3311189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Ten piękny drapieżnik lubi puszcze na nizinach.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W Polsce jest ich mniej niż 200.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Poza kotem domowym, to jeden z trzech gatunków kotowatych, które żyją w Polsce.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FDEB446A-093E-4C0D-AE4D-1C5975E49C6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514" y="584200"/>
            <a:ext cx="5651825" cy="4276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C830878-4E6A-4AD0-8F4C-115680E6E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" y="5877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963D2E-84FA-48C3-8678-23F0C90E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Żbik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A3888C9-9A1E-4E5B-AFDE-AF0C584A6A4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7" y="1843940"/>
            <a:ext cx="4916679" cy="3201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CC2382B-9DA1-4C28-9A14-AAA6BDA8DC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3969" y="1676400"/>
            <a:ext cx="5088713" cy="3698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Żbik zdecydowanie Przypomina domowego kota, choć widząc go z bliska, zauważyłbyś, że jest od niego większy. </a:t>
            </a:r>
          </a:p>
          <a:p>
            <a:pPr marL="0" indent="0">
              <a:buNone/>
            </a:pPr>
            <a:r>
              <a:rPr lang="pl-PL" dirty="0"/>
              <a:t>jego ulubionym miejscem są gęste lasy, a szczególnie ich skraje. </a:t>
            </a:r>
          </a:p>
          <a:p>
            <a:pPr marL="0" indent="0">
              <a:buNone/>
            </a:pPr>
            <a:r>
              <a:rPr lang="pl-PL" dirty="0"/>
              <a:t>To trzeci przedstawiciel kotowatych w Polsce. Dwa pozostałe już znasz – to Ryś i kot domowy. </a:t>
            </a:r>
          </a:p>
          <a:p>
            <a:pPr marL="0" indent="0">
              <a:buNone/>
            </a:pPr>
            <a:r>
              <a:rPr lang="pl-PL" dirty="0"/>
              <a:t>W Polsce żyje około 200 żbików.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5DC09BE-D7C4-4CDC-990B-78F4F64C7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567" y="596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8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8EC5F4-D383-4EF0-B053-B5BF25A19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wilk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5AF624D-8C8E-4DC8-9BDC-02CCC412D1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2" y="1843940"/>
            <a:ext cx="5088712" cy="3530645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On także wybiera miejsca, w których jest zdecydowanie mniej ludzi.</a:t>
            </a:r>
          </a:p>
          <a:p>
            <a:pPr marL="0" indent="0">
              <a:buNone/>
            </a:pPr>
            <a:r>
              <a:rPr lang="pl-PL" dirty="0"/>
              <a:t>Gównie są to lasy w górach. </a:t>
            </a:r>
          </a:p>
          <a:p>
            <a:pPr marL="0" indent="0">
              <a:buNone/>
            </a:pPr>
            <a:r>
              <a:rPr lang="pl-PL" dirty="0"/>
              <a:t>Wilki przemieszczają się grupach liczących od 4 do 6 osobników – taką grupę nazywamy watahą. </a:t>
            </a:r>
          </a:p>
          <a:p>
            <a:pPr marL="0" indent="0">
              <a:buNone/>
            </a:pPr>
            <a:r>
              <a:rPr lang="pl-PL" dirty="0"/>
              <a:t>W Polsce żyje około 2000 wilków.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42736E9-84CB-42DB-8620-1CC7C61A4AA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9" y="304800"/>
            <a:ext cx="3878669" cy="484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2D71111-4F9B-4360-B27B-831B20387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1" y="5897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0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56B2C1-3298-4CAA-A27D-63C5307B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Polska jest częścią unii Europejskiej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028E2C2-085E-4D6D-8AD0-4A0CF1820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804987"/>
            <a:ext cx="4876800" cy="32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european-anthem-2012">
            <a:hlinkClick r:id="" action="ppaction://media"/>
            <a:extLst>
              <a:ext uri="{FF2B5EF4-FFF2-40B4-BE49-F238E27FC236}">
                <a16:creationId xmlns:a16="http://schemas.microsoft.com/office/drawing/2014/main" id="{0DED4A87-F13E-4E59-A80E-9E83A73463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77.55"/>
                  <p14:fade out="77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3640" y="2361233"/>
            <a:ext cx="2853359" cy="285335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26F16FE-1952-4B79-9389-EB4A17BDA381}"/>
              </a:ext>
            </a:extLst>
          </p:cNvPr>
          <p:cNvSpPr txBox="1"/>
          <p:nvPr/>
        </p:nvSpPr>
        <p:spPr>
          <a:xfrm>
            <a:off x="6515102" y="1804773"/>
            <a:ext cx="4510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To fragment hymnu</a:t>
            </a:r>
          </a:p>
          <a:p>
            <a:pPr algn="ctr"/>
            <a:r>
              <a:rPr lang="pl-PL" sz="2400" dirty="0"/>
              <a:t>Unii Europejskiej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29BA4BF-4F5C-4632-8CFD-1581E6E410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240" y="5836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9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AF104E-4E87-443D-8F41-DD726D241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Kozica tatrzańska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19B6D7F-0AD1-4386-AA3C-8BAAE39369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663332"/>
            <a:ext cx="4290134" cy="3531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2AF7C4E-AE99-494B-9632-45C128AA87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3969" y="1663332"/>
            <a:ext cx="5088713" cy="371125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Polubiła tatrzański park narodowy. </a:t>
            </a:r>
          </a:p>
          <a:p>
            <a:pPr marL="0" indent="0">
              <a:buNone/>
            </a:pPr>
            <a:r>
              <a:rPr lang="pl-PL" dirty="0"/>
              <a:t>Bardzo zwinnie porusza się w górach!</a:t>
            </a:r>
          </a:p>
          <a:p>
            <a:pPr marL="0" indent="0">
              <a:buNone/>
            </a:pPr>
            <a:r>
              <a:rPr lang="pl-PL" dirty="0"/>
              <a:t>Jest roślinożerna – żywi się głównie korą, pędami i liśćmi roślin. </a:t>
            </a:r>
          </a:p>
          <a:p>
            <a:pPr marL="0" indent="0">
              <a:buNone/>
            </a:pPr>
            <a:r>
              <a:rPr lang="pl-PL" dirty="0"/>
              <a:t>W Polsce żyje około 1000 kozic.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C5308C0-E481-4D3E-BB8C-86140051A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" y="5806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2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EAB19650-C28C-4919-9166-36DDE16DC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1054100"/>
          </a:xfrm>
        </p:spPr>
        <p:txBody>
          <a:bodyPr/>
          <a:lstStyle/>
          <a:p>
            <a:r>
              <a:rPr lang="pl-PL" dirty="0"/>
              <a:t>żubr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A8D07EA4-0857-4AF7-BB29-B871ED46059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11" y="1739900"/>
            <a:ext cx="5916339" cy="3359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9ABFAFE5-EAFE-4568-86AF-9A07F66C8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642" y="1888254"/>
            <a:ext cx="4126861" cy="3359332"/>
          </a:xfrm>
        </p:spPr>
        <p:txBody>
          <a:bodyPr>
            <a:normAutofit/>
          </a:bodyPr>
          <a:lstStyle/>
          <a:p>
            <a:r>
              <a:rPr lang="pl-PL" dirty="0"/>
              <a:t>Te wspaniałe zwierzęta żyją na świecie w hodowlach zamkniętych (np. w rezerwatach, w zoo) lub jako wolnożyjące populacje. </a:t>
            </a:r>
          </a:p>
          <a:p>
            <a:endParaRPr lang="pl-PL" dirty="0"/>
          </a:p>
          <a:p>
            <a:r>
              <a:rPr lang="pl-PL" dirty="0"/>
              <a:t>W Polsce żubry żyją na wolności głównie w puszczach. </a:t>
            </a:r>
          </a:p>
          <a:p>
            <a:r>
              <a:rPr lang="pl-PL" dirty="0"/>
              <a:t>W całej Polsce jest ich mniej niż 2000.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8B47F92-EFCC-4C34-B5C1-DD1242B75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242" y="5847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C60560-3208-4F33-B641-38CF0407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Świstak tatrzański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CEA6725-C917-4585-A3A7-5C68635B51B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7" y="2063396"/>
            <a:ext cx="4582924" cy="3311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97DD059-B052-4DFD-9BB0-22872352D40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3969" y="2062706"/>
            <a:ext cx="5088713" cy="33118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To kolejny mieszkaniec tatr i największy gryzoń Europy. </a:t>
            </a:r>
          </a:p>
          <a:p>
            <a:pPr marL="0" indent="0">
              <a:buNone/>
            </a:pPr>
            <a:r>
              <a:rPr lang="pl-PL" dirty="0"/>
              <a:t>Wielkością zbliżony jest do kota domowego. </a:t>
            </a:r>
          </a:p>
          <a:p>
            <a:pPr marL="0" indent="0">
              <a:buNone/>
            </a:pPr>
            <a:r>
              <a:rPr lang="pl-PL" dirty="0"/>
              <a:t>To gatunek, który nie występuje poza tatrami. </a:t>
            </a:r>
          </a:p>
          <a:p>
            <a:pPr marL="0" indent="0">
              <a:buNone/>
            </a:pPr>
            <a:r>
              <a:rPr lang="pl-PL" dirty="0"/>
              <a:t>Żywi się roślinami – krzewinkami, trawami i liśćmi, a zimą hibernuje – budząc się co około 3 tygodnie. </a:t>
            </a:r>
          </a:p>
          <a:p>
            <a:pPr marL="0" indent="0">
              <a:buNone/>
            </a:pPr>
            <a:r>
              <a:rPr lang="pl-PL" dirty="0"/>
              <a:t>Polska populacja świstaka tatrzańskiego liczy około 200 osobników.</a:t>
            </a:r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2BDB4BB-AE78-467F-8902-0F10C77EF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1" y="576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9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AE7C05-28C5-4840-9681-98332647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gil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0FAEDC-E083-4D71-A85E-7A966A83D5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2" y="1843940"/>
            <a:ext cx="5088712" cy="3530645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To jeden z wielu pięknych polskich ptaków. </a:t>
            </a:r>
          </a:p>
          <a:p>
            <a:pPr marL="0" indent="0">
              <a:buNone/>
            </a:pPr>
            <a:r>
              <a:rPr lang="pl-PL" dirty="0"/>
              <a:t>On także lubi lasy, choć nie tylko w górach.</a:t>
            </a:r>
          </a:p>
          <a:p>
            <a:pPr marL="0" indent="0">
              <a:buNone/>
            </a:pPr>
            <a:r>
              <a:rPr lang="pl-PL" dirty="0"/>
              <a:t>wiosną bywa dość skryty. </a:t>
            </a:r>
          </a:p>
          <a:p>
            <a:pPr marL="0" indent="0">
              <a:buNone/>
            </a:pPr>
            <a:r>
              <a:rPr lang="pl-PL" dirty="0"/>
              <a:t>Chętnie wydziobuje pestki z jarzębiny i zjada nasiona klonu. </a:t>
            </a:r>
          </a:p>
          <a:p>
            <a:pPr marL="0" indent="0">
              <a:buNone/>
            </a:pPr>
            <a:r>
              <a:rPr lang="pl-PL" dirty="0"/>
              <a:t>Jest większy od wróbla i znany ze swojego czerwonego brzuszka.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B8324C2-278F-443C-AA5F-102A3867F4C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241" y="1843940"/>
            <a:ext cx="4778268" cy="3232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66E5633-0BDE-433A-9C2E-F4049428C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1" y="5811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9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9935A251-AC97-4712-AF1C-7E590BDEFF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Polska to my!</a:t>
            </a:r>
          </a:p>
        </p:txBody>
      </p:sp>
      <p:sp>
        <p:nvSpPr>
          <p:cNvPr id="8" name="Podtytuł 7">
            <a:extLst>
              <a:ext uri="{FF2B5EF4-FFF2-40B4-BE49-F238E27FC236}">
                <a16:creationId xmlns:a16="http://schemas.microsoft.com/office/drawing/2014/main" id="{F81F0FA2-3F8D-40CD-B6A5-877925B4AB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Polska to wybitni  Polacy</a:t>
            </a:r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07CD63A-17C4-4D35-9EA3-3F1B8AAF1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520" y="6223000"/>
            <a:ext cx="406400" cy="4064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F2B14FA-39B5-4A52-86D7-9591E303F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520" y="727953"/>
            <a:ext cx="1794827" cy="3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CCEAB29-17C0-49D3-ABBC-C7195CA44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" y="739440"/>
            <a:ext cx="10396882" cy="1158140"/>
          </a:xfrm>
        </p:spPr>
        <p:txBody>
          <a:bodyPr>
            <a:normAutofit/>
          </a:bodyPr>
          <a:lstStyle/>
          <a:p>
            <a:r>
              <a:rPr lang="pl-PL" dirty="0"/>
              <a:t>Pierwsi władcy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8BEA4BE-FB6A-4269-BBB9-85BA9788F3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4050678" cy="2950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Mieszko I to pierwszy historyczny władca polan, czyli plemienia, od którego wywodzą się Polacy. </a:t>
            </a:r>
          </a:p>
          <a:p>
            <a:pPr marL="0" indent="0">
              <a:buNone/>
            </a:pPr>
            <a:r>
              <a:rPr lang="pl-PL" dirty="0"/>
              <a:t>Nie był królem, a księciem. </a:t>
            </a:r>
          </a:p>
          <a:p>
            <a:pPr marL="0" indent="0">
              <a:buNone/>
            </a:pPr>
            <a:r>
              <a:rPr lang="pl-PL" dirty="0"/>
              <a:t>Pierwszym królem polski był jego syn, Bolesław I Chrobry.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550E264-37FA-40B1-90B0-E22446822C0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906" y="223993"/>
            <a:ext cx="2765235" cy="3678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035FAA8-3D8F-4681-B376-595F2BC21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1" y="2413027"/>
            <a:ext cx="3020012" cy="3913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FDD4718-701A-487B-BDF5-0A7E13EFE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240" y="5847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8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9D63CC-FE2C-4BC8-B6D0-F2DFE3CE1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Zobacz – już ich widziałeś!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B47823D-F396-4086-AE2D-7CD85877865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597">
            <a:off x="635000" y="2242865"/>
            <a:ext cx="4813300" cy="2372269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E08832C-AD55-4280-A649-C62FDB88D51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t="7368" r="2871" b="8617"/>
          <a:stretch/>
        </p:blipFill>
        <p:spPr>
          <a:xfrm rot="1682016">
            <a:off x="6268704" y="2717800"/>
            <a:ext cx="4838700" cy="2349500"/>
          </a:xfr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9746780-228B-4309-A5FA-50C6972D1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721" y="5863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7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D4D5AE-B7A1-4486-B332-77E6DA58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165100"/>
            <a:ext cx="10396882" cy="1158140"/>
          </a:xfrm>
        </p:spPr>
        <p:txBody>
          <a:bodyPr/>
          <a:lstStyle/>
          <a:p>
            <a:r>
              <a:rPr lang="pl-PL" dirty="0"/>
              <a:t>Jadwiga andegaweńska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48F29B3-404E-46C2-9532-C81CF8B182B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496061"/>
            <a:ext cx="2781300" cy="4214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4FE1477-DBC8-4F5A-A819-70154E1901E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została wybrana władcą królestwa polskiego, czyli tak właściwie … królem. </a:t>
            </a:r>
          </a:p>
          <a:p>
            <a:pPr marL="0" indent="0">
              <a:buNone/>
            </a:pPr>
            <a:r>
              <a:rPr lang="pl-PL" dirty="0"/>
              <a:t>W tamtych czasach powierzenie władzy kobiecie było rzadkością. </a:t>
            </a:r>
          </a:p>
          <a:p>
            <a:pPr marL="0" indent="0">
              <a:buNone/>
            </a:pPr>
            <a:r>
              <a:rPr lang="pl-PL" dirty="0"/>
              <a:t>Zasłynęła jako mądry władca, wspierający potrzebujących, a także poświęcający się na rzecz rozwoju nauki w naszym kraju.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40D85C3-9ABD-4DE9-88E0-713AB8C84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901" y="5979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073F54-9CC2-44B1-B79B-9CC34AE8C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Mikołaj Kopernik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7375D4-67AC-4AFC-B1E0-5BF9B2D1A4A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Wielki astronom. </a:t>
            </a:r>
          </a:p>
          <a:p>
            <a:pPr marL="0" indent="0">
              <a:buNone/>
            </a:pPr>
            <a:r>
              <a:rPr lang="pl-PL" dirty="0"/>
              <a:t>Opublikował dzieło, w którym wyjaśniał, że planety krążą wokół słońca. </a:t>
            </a:r>
          </a:p>
          <a:p>
            <a:pPr marL="0" indent="0">
              <a:buNone/>
            </a:pPr>
            <a:r>
              <a:rPr lang="pl-PL" dirty="0"/>
              <a:t>I chociaż mówił prawdę, początkowo wiele osób mu nie wierzyło. </a:t>
            </a:r>
          </a:p>
          <a:p>
            <a:pPr marL="0" indent="0">
              <a:buNone/>
            </a:pPr>
            <a:r>
              <a:rPr lang="pl-PL" dirty="0"/>
              <a:t>To ogromne osiągnięcie, które dało początek kolejnym badaniom astronomicznym.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38C72B1-2E32-44A9-B433-36290B8E3C3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68" y="2063750"/>
            <a:ext cx="3387613" cy="3311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DA3D363-DEE8-43DA-A6BD-D7310C634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5821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6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E3D155-DBBB-4BC9-8BB6-5E91D0D3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Kosmiczna ciekawostka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8E6B493-3423-42D7-9231-9C40C3073A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69648"/>
            <a:ext cx="5087938" cy="3099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275C38-5D62-418D-BB5F-7EB04237216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 err="1"/>
              <a:t>Pirx</a:t>
            </a:r>
            <a:r>
              <a:rPr lang="pl-PL" dirty="0"/>
              <a:t> – polski akcent na niebie</a:t>
            </a:r>
          </a:p>
          <a:p>
            <a:pPr marL="0" indent="0" algn="just">
              <a:buNone/>
            </a:pPr>
            <a:r>
              <a:rPr lang="pl-PL" dirty="0"/>
              <a:t>To planeta położona poza układem słonecznym, której polska mogła nadać nazwę z okazji setnej rocznicy powstania międzynarodowej unii kosmicznej. </a:t>
            </a:r>
          </a:p>
          <a:p>
            <a:pPr marL="0" indent="0" algn="just">
              <a:buNone/>
            </a:pPr>
            <a:r>
              <a:rPr lang="pl-PL" dirty="0"/>
              <a:t>Krąży wokół gwiazdy Solaris.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2CD8C35-3013-40CE-825F-D922676CE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" y="5908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EA7201-AAA2-46B8-A61E-02AA8EBE7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1" y="269810"/>
            <a:ext cx="10396882" cy="1158140"/>
          </a:xfrm>
        </p:spPr>
        <p:txBody>
          <a:bodyPr/>
          <a:lstStyle/>
          <a:p>
            <a:r>
              <a:rPr lang="pl-PL" dirty="0"/>
              <a:t>Walutą polski jest złoty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600A4F21-129B-4A8C-B7BD-D76E5CDD06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7" y="1894740"/>
            <a:ext cx="5078684" cy="3311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77A2421-883D-45B0-8025-71615C112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08" y="2911470"/>
            <a:ext cx="3560150" cy="195738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C94CE5B-16BD-4B63-A620-95FED292A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386">
            <a:off x="5993346" y="1427950"/>
            <a:ext cx="3589858" cy="176928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1CACE642-8040-4480-8A1C-1E21EF63A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003">
            <a:off x="6272761" y="4220978"/>
            <a:ext cx="3384550" cy="1685012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AFB5B4C-EB7B-47DA-8784-C13CE1ED9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427" y="58764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C517A8-749A-49C8-9E53-2781C3C21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Fryderyk Chopin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813AC9-FAD3-4D7A-A3D0-9F4740CB96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Wielki kompozytor i pianista. </a:t>
            </a:r>
          </a:p>
          <a:p>
            <a:pPr marL="0" indent="0">
              <a:buNone/>
            </a:pPr>
            <a:r>
              <a:rPr lang="pl-PL" dirty="0"/>
              <a:t>Jest znany na całym świecie ze swoich osiągnięć muzycznych. </a:t>
            </a:r>
          </a:p>
          <a:p>
            <a:pPr marL="0" indent="0">
              <a:buNone/>
            </a:pPr>
            <a:r>
              <a:rPr lang="pl-PL" dirty="0"/>
              <a:t>Posłuchaj utworu, który skomponował.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FFF0879-A779-4C02-A6FA-A707D30548F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688" y="676496"/>
            <a:ext cx="3273928" cy="4698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9.Walc cis-moll chopin">
            <a:hlinkClick r:id="" action="ppaction://media"/>
            <a:extLst>
              <a:ext uri="{FF2B5EF4-FFF2-40B4-BE49-F238E27FC236}">
                <a16:creationId xmlns:a16="http://schemas.microsoft.com/office/drawing/2014/main" id="{F3AF1591-E258-4D5C-9035-3614097FD1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3180"/>
                  <p14:fade out="2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3021" y="3880361"/>
            <a:ext cx="1494224" cy="1494224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AB340CA9-783F-4985-9C10-86CC7476E1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400" y="58013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8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D18FC-2134-4A80-B33E-756DC4CC7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7" y="165100"/>
            <a:ext cx="10396882" cy="1158140"/>
          </a:xfrm>
        </p:spPr>
        <p:txBody>
          <a:bodyPr/>
          <a:lstStyle/>
          <a:p>
            <a:r>
              <a:rPr lang="pl-PL" dirty="0"/>
              <a:t>Maria Skłodowska - curie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F4D672E-9FFC-47F8-98BA-572DF2C537B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199214"/>
            <a:ext cx="3310409" cy="4176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DBA5AE3-6067-4D82-920B-526459CBC1B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Fizyczka i chemiczka. </a:t>
            </a:r>
          </a:p>
          <a:p>
            <a:pPr marL="0" indent="0">
              <a:buNone/>
            </a:pPr>
            <a:r>
              <a:rPr lang="pl-PL" dirty="0"/>
              <a:t>Poświęciła swoje życie pracy naukowej, a jej odkrycia przyczyniły się do rozwoju nauki, w tym na przykład rozwoju możliwości walki z rakiem.</a:t>
            </a:r>
          </a:p>
          <a:p>
            <a:pPr marL="0" indent="0">
              <a:buNone/>
            </a:pPr>
            <a:r>
              <a:rPr lang="pl-PL" dirty="0"/>
              <a:t>Dostała nagrodę nobla dwukrotnie!</a:t>
            </a:r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A1041D5-78B5-4FAD-BD96-55DA3469B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318" y="59283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091B66-FF90-4217-8664-2E998B39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Lech Wałęsa</a:t>
            </a:r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BAD89C49-E7D9-49BE-9A44-CEB7BFEC303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1" y="381932"/>
            <a:ext cx="3786094" cy="4992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id="{452A4F25-D77F-426E-B656-2A166263C58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Dzięki niemu żyjemy w wolnym kraju. </a:t>
            </a:r>
          </a:p>
          <a:p>
            <a:pPr marL="0" indent="0">
              <a:buNone/>
            </a:pPr>
            <a:r>
              <a:rPr lang="pl-PL" dirty="0"/>
              <a:t>Jest laureatem pokojowej nagrody nobla. </a:t>
            </a:r>
          </a:p>
          <a:p>
            <a:pPr marL="0" indent="0">
              <a:buNone/>
            </a:pPr>
            <a:r>
              <a:rPr lang="pl-PL" dirty="0"/>
              <a:t>Otrzymał ją za swoją determinację w walce o wolność polski bez uciekania się do przemocy. </a:t>
            </a:r>
          </a:p>
          <a:p>
            <a:pPr marL="0" indent="0">
              <a:buNone/>
            </a:pPr>
            <a:r>
              <a:rPr lang="pl-PL" dirty="0"/>
              <a:t>Jego postawa była wzorem również dla innych krajów.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CA20F3F-080B-4780-9955-A76DF2DD0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60" y="5836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299111-BD5C-432C-A0B1-DF582B6F2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Sportowcy - dawniej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14E0B7B-48A0-4144-8968-071EF7FB166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0" y="1766862"/>
            <a:ext cx="4002097" cy="2246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80B35044-F574-4E70-B0CD-AEF7519B4E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67508" y="1863015"/>
            <a:ext cx="4711700" cy="31319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Adam Małysz to Znany na całym świecie skoczek narciarski. </a:t>
            </a:r>
          </a:p>
          <a:p>
            <a:pPr marL="0" indent="0">
              <a:buNone/>
            </a:pPr>
            <a:r>
              <a:rPr lang="pl-PL" dirty="0"/>
              <a:t>Wielokrotny zdobywca pucharu świata, zwycięzca olimpijski i rekordzista w skokach narciarskich.</a:t>
            </a:r>
          </a:p>
          <a:p>
            <a:pPr marL="0" indent="0">
              <a:buNone/>
            </a:pPr>
            <a:r>
              <a:rPr lang="pl-PL" dirty="0"/>
              <a:t>Irena </a:t>
            </a:r>
            <a:r>
              <a:rPr lang="pl-PL" dirty="0" err="1"/>
              <a:t>szewińska</a:t>
            </a:r>
            <a:r>
              <a:rPr lang="pl-PL" dirty="0"/>
              <a:t> to sprinterka i lekkoatletka. Zdobyła olimpijski medal aż 7 razy!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86D7E6D-65BE-42C1-A0B1-36301C43A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55" y="2992529"/>
            <a:ext cx="4432853" cy="2487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734C905-D7EA-4C8B-AED1-0DAF8AD6A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770" y="57759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2B0B94-9CCB-488E-BD7F-A9D1A1F3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Sportowcy - dzisiaj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7380575-4E5A-4133-9247-3FDE15E69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9" y="1977465"/>
            <a:ext cx="4108301" cy="231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865A65F-418B-4A6C-A191-8A97F255C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83" y="1765374"/>
            <a:ext cx="4092840" cy="231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312045C-F04C-4119-A1BA-C02A9BD2D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22" y="2921000"/>
            <a:ext cx="3819652" cy="2543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CC47574-E93F-4A04-AE2D-FBF14A2C2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749" y="576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9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2FE908A-F9B5-4771-8300-82ADE423D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Polska Kuchnia</a:t>
            </a: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721F13D1-DD8C-4D43-803E-74CE3BCEA1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CFEB47A-50FC-4AFA-ACB4-F79604317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" y="6192520"/>
            <a:ext cx="406400" cy="4064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884A97C4-34F7-468E-87CF-161611AC2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320" y="666993"/>
            <a:ext cx="1794827" cy="3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224A81-463C-4374-899E-53960D4F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Smacznego!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C175E1E-6030-4C7B-8C32-6B5B5C31D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8" y="2022900"/>
            <a:ext cx="3846576" cy="2884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D8C8C7F-A5DB-4D83-941E-5E194AD21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36" y="2022900"/>
            <a:ext cx="3666276" cy="2749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EF217E1-5126-41FA-9C84-ADF09FAA7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38" y="2022900"/>
            <a:ext cx="3011727" cy="281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0E98761-B01E-4B39-8473-06B9883CB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28" y="5836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9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957DE40-EF80-441F-A782-1085C952CA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Polskie tańce i</a:t>
            </a:r>
            <a:br>
              <a:rPr lang="pl-PL" dirty="0"/>
            </a:br>
            <a:r>
              <a:rPr lang="pl-PL" dirty="0"/>
              <a:t> </a:t>
            </a:r>
            <a:r>
              <a:rPr lang="pl-PL" dirty="0" err="1"/>
              <a:t>stoje</a:t>
            </a:r>
            <a:r>
              <a:rPr lang="pl-PL" dirty="0"/>
              <a:t> ludowe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606907AB-C756-43F3-9CF4-879598BC3A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B0EBEF3-109F-4DE0-975E-FF8601AED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720" y="6253480"/>
            <a:ext cx="406400" cy="4064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E69265A2-AE7C-4CDE-A882-3022C570A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720" y="646673"/>
            <a:ext cx="1794827" cy="3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957DE40-EF80-441F-A782-1085C952C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Polskie stroje ludowe</a:t>
            </a: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298DED6-4E0D-41C0-A4AB-8E4ADDD22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Strój krakowski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CC3544E-89A4-4D19-ADF5-8D8E7E087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Strój podhalański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FFE18D83-3D2B-447A-B748-E7C701F4D3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/>
              <a:t>Strój kurpiowski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301F09A-82BD-4D28-95FF-9E90B1B10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9" y="2975425"/>
            <a:ext cx="3116394" cy="2063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67FA173-74C2-4794-9600-5E9B495AF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03" y="3028488"/>
            <a:ext cx="3426662" cy="1991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C3A943A-112B-40B0-9850-56181C695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51" y="2975425"/>
            <a:ext cx="2717429" cy="2003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Strzałka: w górę 16">
            <a:hlinkClick r:id="rId7" action="ppaction://hlinksldjump"/>
            <a:extLst>
              <a:ext uri="{FF2B5EF4-FFF2-40B4-BE49-F238E27FC236}">
                <a16:creationId xmlns:a16="http://schemas.microsoft.com/office/drawing/2014/main" id="{E44FF422-B7CD-4F90-8F98-76AFCFDF43B6}"/>
              </a:ext>
            </a:extLst>
          </p:cNvPr>
          <p:cNvSpPr/>
          <p:nvPr/>
        </p:nvSpPr>
        <p:spPr>
          <a:xfrm rot="5400000">
            <a:off x="10847665" y="39034"/>
            <a:ext cx="469900" cy="8471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FF7722E-B1C9-4278-804D-7189C5094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560" y="5857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149ABC-A875-43BF-A071-C60E543E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Stroje ludowe i polski taniec</a:t>
            </a:r>
          </a:p>
        </p:txBody>
      </p:sp>
      <p:pic>
        <p:nvPicPr>
          <p:cNvPr id="4" name="Multimedia online 3" title="KRAKOWIAK">
            <a:hlinkClick r:id="" action="ppaction://media"/>
            <a:extLst>
              <a:ext uri="{FF2B5EF4-FFF2-40B4-BE49-F238E27FC236}">
                <a16:creationId xmlns:a16="http://schemas.microsoft.com/office/drawing/2014/main" id="{8EBB64A3-16FE-4CC6-8174-31862B3E2B9B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40050" y="2063750"/>
            <a:ext cx="5886450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5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D954BE-0761-4D79-A59A-B8FD463B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POLACY I JĘZYK POLSKI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697C20F-3A86-4887-9B0F-27EF59A0219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50" y="1843940"/>
            <a:ext cx="7327900" cy="4022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A8D3B10-FDD9-44A5-BB98-A38EEF340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 rot="997064">
            <a:off x="7378271" y="863599"/>
            <a:ext cx="4212412" cy="115814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Mieszkańcami polski są Polacy. </a:t>
            </a:r>
          </a:p>
          <a:p>
            <a:pPr marL="0" indent="0">
              <a:buNone/>
            </a:pPr>
            <a:r>
              <a:rPr lang="pl-PL" dirty="0"/>
              <a:t>W Polsce mówimy w języku polskim.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97EEB02E-18AF-48AA-9120-2E163BE75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479" y="58664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D5D78210-8E52-49A6-9DA5-7D176BA37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Polska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1724F5F7-8BDE-45AD-A3E2-42D7264B4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To ty!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DBF3F1C-9FAA-4394-9B42-7D119FC2F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6131560"/>
            <a:ext cx="406400" cy="4064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7EC3B6CB-24DD-438C-AE60-56390C624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200" y="748273"/>
            <a:ext cx="1794827" cy="3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9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3D0F9-A26C-41EE-9392-70EC4F2A3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Polska to Ty i twoja rodzina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11964C-B56B-4F03-88CD-F17334ED727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Polska to nasze symbole – okazuj im szacunek. Pamiętaj, że nie wolno niszczyć flagi, a śpiewając hymn – należy stać „na baczność”. Nie jest to piosenka, przy której powinno się skakać lub tańczyć. </a:t>
            </a:r>
          </a:p>
          <a:p>
            <a:pPr marL="0" indent="0">
              <a:buNone/>
            </a:pPr>
            <a:r>
              <a:rPr lang="pl-PL" dirty="0"/>
              <a:t>To piękna przyroda – dbaj o nią. Nie śmieć. Nie niszcz. Dbaj o zwierzęta – szczególnie te zagrożone. </a:t>
            </a:r>
          </a:p>
          <a:p>
            <a:pPr marL="0" indent="0">
              <a:buNone/>
            </a:pPr>
            <a:r>
              <a:rPr lang="pl-PL" dirty="0"/>
              <a:t>To część unii Europejskiej – bądź otwarty na innych! Jesteśmy częścią wielkiej rodziny. </a:t>
            </a:r>
          </a:p>
          <a:p>
            <a:pPr marL="0" indent="0">
              <a:buNone/>
            </a:pPr>
            <a:r>
              <a:rPr lang="pl-PL" dirty="0"/>
              <a:t>To wielcy Polacy – możesz być z nich dumny!</a:t>
            </a:r>
          </a:p>
          <a:p>
            <a:pPr marL="0" indent="0">
              <a:buNone/>
            </a:pPr>
            <a:r>
              <a:rPr lang="pl-PL" dirty="0"/>
              <a:t>To Ty i Twoja rodzina – dbając o swoje najbliższe otoczenie, dbasz o swoją ojczyznę!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61BD7AA-D03A-4488-9562-5C58EEBF1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040" y="5887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6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A623CA-37D8-4E3B-B652-6E21176D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Masz ochotę na więcej zabaw?</a:t>
            </a:r>
          </a:p>
        </p:txBody>
      </p:sp>
      <p:sp>
        <p:nvSpPr>
          <p:cNvPr id="4" name="Serce 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DCE4083-6B4C-4EAD-B79B-5F6A26BA58A1}"/>
              </a:ext>
            </a:extLst>
          </p:cNvPr>
          <p:cNvSpPr/>
          <p:nvPr/>
        </p:nvSpPr>
        <p:spPr>
          <a:xfrm>
            <a:off x="6699252" y="2400300"/>
            <a:ext cx="2501900" cy="22987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hlinkClick r:id="" action="ppaction://hlinkshowjump?jump=endshow"/>
              </a:rPr>
              <a:t>Nie, dziękuję!</a:t>
            </a:r>
            <a:endParaRPr lang="pl-PL" dirty="0"/>
          </a:p>
        </p:txBody>
      </p:sp>
      <p:sp>
        <p:nvSpPr>
          <p:cNvPr id="5" name="Serce 4">
            <a:hlinkClick r:id="rId4"/>
            <a:extLst>
              <a:ext uri="{FF2B5EF4-FFF2-40B4-BE49-F238E27FC236}">
                <a16:creationId xmlns:a16="http://schemas.microsoft.com/office/drawing/2014/main" id="{9846B720-809B-4AB8-A484-3E48421A632E}"/>
              </a:ext>
            </a:extLst>
          </p:cNvPr>
          <p:cNvSpPr/>
          <p:nvPr/>
        </p:nvSpPr>
        <p:spPr>
          <a:xfrm>
            <a:off x="2838452" y="2400300"/>
            <a:ext cx="2501900" cy="2298700"/>
          </a:xfrm>
          <a:prstGeom prst="hear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TAK JEST!</a:t>
            </a:r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9883DE5E-DDAD-4B2D-8856-B9FD63524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60" y="5826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3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0BB72C-B43C-406D-A064-1AB4850B1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Kaszubi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0AB344-09EA-4D7A-A678-AEE18BDAD7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W okolicach morza bałtyckiego zamieszkują kaszubi. </a:t>
            </a:r>
          </a:p>
          <a:p>
            <a:pPr marL="0" indent="0">
              <a:buNone/>
            </a:pPr>
            <a:r>
              <a:rPr lang="pl-PL" dirty="0"/>
              <a:t>Choć mieszkają w Polsce, poza językiem polskim mówią także w języku kaszubskim. </a:t>
            </a:r>
          </a:p>
          <a:p>
            <a:pPr marL="0" indent="0">
              <a:buNone/>
            </a:pPr>
            <a:r>
              <a:rPr lang="pl-PL" dirty="0"/>
              <a:t>Posłuchaj kaszubskiej piosenki!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C1D7BC2-EC88-497F-A03A-C2904093E0E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166862"/>
            <a:ext cx="3541749" cy="5330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2.-Wiém-jô-wiém-Sekretë-wokal">
            <a:hlinkClick r:id="" action="ppaction://media"/>
            <a:extLst>
              <a:ext uri="{FF2B5EF4-FFF2-40B4-BE49-F238E27FC236}">
                <a16:creationId xmlns:a16="http://schemas.microsoft.com/office/drawing/2014/main" id="{9E86E898-25DC-401F-B45E-250E128784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789.3437"/>
                  <p14:fade out="28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0320" y="4378905"/>
            <a:ext cx="1991360" cy="1991360"/>
          </a:xfrm>
          <a:prstGeom prst="rect">
            <a:avLst/>
          </a:prstGeom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0222BC8-2B66-4AF9-9378-1CB9F9B7AE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400" y="579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7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448CCF-1D6F-4721-877F-ED69311E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Symbole narodowe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AAC4E78-3130-42BF-9A59-9A4A90D02D0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0" y="1837765"/>
            <a:ext cx="3717979" cy="286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59BC29-8063-4FC2-BE9C-4F5212455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32" y="1776164"/>
            <a:ext cx="2527299" cy="2973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6F23E72-CC92-44C9-A701-9AFDBDD4B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5" y="554559"/>
            <a:ext cx="3009899" cy="4256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6B74CED-3839-4819-85B2-CAF31703D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401" y="58580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Wydarzenie główne</Template>
  <TotalTime>2180</TotalTime>
  <Words>1379</Words>
  <Application>Microsoft Office PowerPoint</Application>
  <PresentationFormat>Panoramiczny</PresentationFormat>
  <Paragraphs>189</Paragraphs>
  <Slides>72</Slides>
  <Notes>0</Notes>
  <HiddenSlides>6</HiddenSlides>
  <MMClips>79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72</vt:i4>
      </vt:variant>
    </vt:vector>
  </HeadingPairs>
  <TitlesOfParts>
    <vt:vector size="75" baseType="lpstr">
      <vt:lpstr>Arial</vt:lpstr>
      <vt:lpstr>Impact</vt:lpstr>
      <vt:lpstr>Wydarzenie główne</vt:lpstr>
      <vt:lpstr>Polska – nasza ojczyzna</vt:lpstr>
      <vt:lpstr>Polska  w centrum Europy</vt:lpstr>
      <vt:lpstr>A to nasi sąsiedzi</vt:lpstr>
      <vt:lpstr>Nasi sąsiedzi i ich flagi</vt:lpstr>
      <vt:lpstr>Polska jest częścią unii Europejskiej</vt:lpstr>
      <vt:lpstr>Walutą polski jest złoty</vt:lpstr>
      <vt:lpstr>POLACY I JĘZYK POLSKI</vt:lpstr>
      <vt:lpstr>Kaszubi</vt:lpstr>
      <vt:lpstr>Symbole narodowe</vt:lpstr>
      <vt:lpstr>flaga</vt:lpstr>
      <vt:lpstr>Nie daj się nabrać!</vt:lpstr>
      <vt:lpstr>To flaga polski – szukaj dalej </vt:lpstr>
      <vt:lpstr>Masz rację! To nie jest flaga polski – to flaga Indonezji oraz Monako!</vt:lpstr>
      <vt:lpstr>Ciekawostki na temat flagi</vt:lpstr>
      <vt:lpstr>A to psikus!</vt:lpstr>
      <vt:lpstr>Spróbuj jeszcze raz</vt:lpstr>
      <vt:lpstr>Brawo!</vt:lpstr>
      <vt:lpstr>To godło polski</vt:lpstr>
      <vt:lpstr>Legenda o lechu, czechu i rusie</vt:lpstr>
      <vt:lpstr>Orzeł bielik</vt:lpstr>
      <vt:lpstr>Hymn narodowy</vt:lpstr>
      <vt:lpstr>Jeszcze polska nie zginęła,  kiedy my żyjemy</vt:lpstr>
      <vt:lpstr>Jak to było?...</vt:lpstr>
      <vt:lpstr>Ups! Dałeś się nabrać!</vt:lpstr>
      <vt:lpstr>Dobra odpowiedź! </vt:lpstr>
      <vt:lpstr>Marsz, marsz, dąbrowski!</vt:lpstr>
      <vt:lpstr>Mazurek dąbrowskiego</vt:lpstr>
      <vt:lpstr>Ups! Dałeś się nabrać!</vt:lpstr>
      <vt:lpstr>Dobra odpowiedź! </vt:lpstr>
      <vt:lpstr>Ojej! Pomóż usunąć symbole z błędem</vt:lpstr>
      <vt:lpstr>Czas na zagadkę! Czy poznajesz stolicę polski?</vt:lpstr>
      <vt:lpstr>Tak, to warszawa – stolica polski</vt:lpstr>
      <vt:lpstr>A to Wrocław – miasto krasnali!</vt:lpstr>
      <vt:lpstr>polska</vt:lpstr>
      <vt:lpstr>Mapa polski</vt:lpstr>
      <vt:lpstr>Tak wygląda nasze polskie morze</vt:lpstr>
      <vt:lpstr>Tak wyglądają niziny</vt:lpstr>
      <vt:lpstr>Piękne doliny</vt:lpstr>
      <vt:lpstr>pojezierza</vt:lpstr>
      <vt:lpstr>A to Wisła – najdłuższa polska rzeka</vt:lpstr>
      <vt:lpstr>wyżyny</vt:lpstr>
      <vt:lpstr>To nasze polskie góry</vt:lpstr>
      <vt:lpstr>Wyjątkowe miejsca!</vt:lpstr>
      <vt:lpstr>Prezentacja programu PowerPoint</vt:lpstr>
      <vt:lpstr>polska</vt:lpstr>
      <vt:lpstr>Niedźwiedź brunatny</vt:lpstr>
      <vt:lpstr>ryś</vt:lpstr>
      <vt:lpstr>Żbik</vt:lpstr>
      <vt:lpstr>wilk</vt:lpstr>
      <vt:lpstr>Kozica tatrzańska</vt:lpstr>
      <vt:lpstr>żubr</vt:lpstr>
      <vt:lpstr>Świstak tatrzański</vt:lpstr>
      <vt:lpstr>gil</vt:lpstr>
      <vt:lpstr>Polska to my!</vt:lpstr>
      <vt:lpstr>Pierwsi władcy</vt:lpstr>
      <vt:lpstr>Zobacz – już ich widziałeś!</vt:lpstr>
      <vt:lpstr>Jadwiga andegaweńska</vt:lpstr>
      <vt:lpstr>Mikołaj Kopernik</vt:lpstr>
      <vt:lpstr>Kosmiczna ciekawostka</vt:lpstr>
      <vt:lpstr>Fryderyk Chopin </vt:lpstr>
      <vt:lpstr>Maria Skłodowska - curie</vt:lpstr>
      <vt:lpstr>Lech Wałęsa</vt:lpstr>
      <vt:lpstr>Sportowcy - dawniej</vt:lpstr>
      <vt:lpstr>Sportowcy - dzisiaj</vt:lpstr>
      <vt:lpstr>Polska Kuchnia</vt:lpstr>
      <vt:lpstr>Smacznego!</vt:lpstr>
      <vt:lpstr>Polskie tańce i  stoje ludowe</vt:lpstr>
      <vt:lpstr>Polskie stroje ludowe</vt:lpstr>
      <vt:lpstr>Stroje ludowe i polski taniec</vt:lpstr>
      <vt:lpstr>Polska</vt:lpstr>
      <vt:lpstr>Polska to Ty i twoja rodzina</vt:lpstr>
      <vt:lpstr>Masz ochotę na więcej zabaw?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Polska – moja ojczyzna</dc:title>
  <dc:creator>Monika Sobkowiak</dc:creator>
  <cp:lastModifiedBy>Monika Sobkowiak</cp:lastModifiedBy>
  <cp:revision>85</cp:revision>
  <dcterms:created xsi:type="dcterms:W3CDTF">2020-04-24T14:15:31Z</dcterms:created>
  <dcterms:modified xsi:type="dcterms:W3CDTF">2020-04-27T08:39:11Z</dcterms:modified>
</cp:coreProperties>
</file>